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
  </p:notesMasterIdLst>
  <p:sldIdLst>
    <p:sldId id="256" r:id="rId2"/>
    <p:sldId id="257" r:id="rId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4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188"/>
    <p:restoredTop sz="94601"/>
  </p:normalViewPr>
  <p:slideViewPr>
    <p:cSldViewPr snapToGrid="0">
      <p:cViewPr varScale="1">
        <p:scale>
          <a:sx n="78" d="100"/>
          <a:sy n="78" d="100"/>
        </p:scale>
        <p:origin x="2128"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070CF4-95D6-DD48-95E5-9A66EB7DF0AC}" type="datetimeFigureOut">
              <a:rPr lang="en-US" smtClean="0"/>
              <a:t>3/13/25</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9DEAB-9E01-4C4E-B587-DCE83E0CF4F4}" type="slidenum">
              <a:rPr lang="en-US" smtClean="0"/>
              <a:t>‹#›</a:t>
            </a:fld>
            <a:endParaRPr lang="en-US"/>
          </a:p>
        </p:txBody>
      </p:sp>
    </p:spTree>
    <p:extLst>
      <p:ext uri="{BB962C8B-B14F-4D97-AF65-F5344CB8AC3E}">
        <p14:creationId xmlns:p14="http://schemas.microsoft.com/office/powerpoint/2010/main" val="356495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39DEAB-9E01-4C4E-B587-DCE83E0CF4F4}" type="slidenum">
              <a:rPr lang="en-US" smtClean="0"/>
              <a:t>1</a:t>
            </a:fld>
            <a:endParaRPr lang="en-US"/>
          </a:p>
        </p:txBody>
      </p:sp>
    </p:spTree>
    <p:extLst>
      <p:ext uri="{BB962C8B-B14F-4D97-AF65-F5344CB8AC3E}">
        <p14:creationId xmlns:p14="http://schemas.microsoft.com/office/powerpoint/2010/main" val="1252707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37E126-1C14-4746-B6EE-9E2F0BAD6910}" type="datetimeFigureOut">
              <a:rPr lang="en-US" smtClean="0"/>
              <a:t>3/13/25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F4380-CD5B-CE4F-A811-8CB83E83D1E1}" type="slidenum">
              <a:rPr lang="en-US" smtClean="0"/>
              <a:t>‹#›</a:t>
            </a:fld>
            <a:endParaRPr lang="en-US"/>
          </a:p>
        </p:txBody>
      </p:sp>
    </p:spTree>
    <p:extLst>
      <p:ext uri="{BB962C8B-B14F-4D97-AF65-F5344CB8AC3E}">
        <p14:creationId xmlns:p14="http://schemas.microsoft.com/office/powerpoint/2010/main" val="2269276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37E126-1C14-4746-B6EE-9E2F0BAD6910}" type="datetimeFigureOut">
              <a:rPr lang="en-US" smtClean="0"/>
              <a:t>3/13/25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F4380-CD5B-CE4F-A811-8CB83E83D1E1}" type="slidenum">
              <a:rPr lang="en-US" smtClean="0"/>
              <a:t>‹#›</a:t>
            </a:fld>
            <a:endParaRPr lang="en-US"/>
          </a:p>
        </p:txBody>
      </p:sp>
    </p:spTree>
    <p:extLst>
      <p:ext uri="{BB962C8B-B14F-4D97-AF65-F5344CB8AC3E}">
        <p14:creationId xmlns:p14="http://schemas.microsoft.com/office/powerpoint/2010/main" val="3850079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37E126-1C14-4746-B6EE-9E2F0BAD6910}" type="datetimeFigureOut">
              <a:rPr lang="en-US" smtClean="0"/>
              <a:t>3/13/25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F4380-CD5B-CE4F-A811-8CB83E83D1E1}" type="slidenum">
              <a:rPr lang="en-US" smtClean="0"/>
              <a:t>‹#›</a:t>
            </a:fld>
            <a:endParaRPr lang="en-US"/>
          </a:p>
        </p:txBody>
      </p:sp>
    </p:spTree>
    <p:extLst>
      <p:ext uri="{BB962C8B-B14F-4D97-AF65-F5344CB8AC3E}">
        <p14:creationId xmlns:p14="http://schemas.microsoft.com/office/powerpoint/2010/main" val="245225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37E126-1C14-4746-B6EE-9E2F0BAD6910}" type="datetimeFigureOut">
              <a:rPr lang="en-US" smtClean="0"/>
              <a:t>3/13/25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F4380-CD5B-CE4F-A811-8CB83E83D1E1}" type="slidenum">
              <a:rPr lang="en-US" smtClean="0"/>
              <a:t>‹#›</a:t>
            </a:fld>
            <a:endParaRPr lang="en-US"/>
          </a:p>
        </p:txBody>
      </p:sp>
    </p:spTree>
    <p:extLst>
      <p:ext uri="{BB962C8B-B14F-4D97-AF65-F5344CB8AC3E}">
        <p14:creationId xmlns:p14="http://schemas.microsoft.com/office/powerpoint/2010/main" val="3149599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37E126-1C14-4746-B6EE-9E2F0BAD6910}" type="datetimeFigureOut">
              <a:rPr lang="en-US" smtClean="0"/>
              <a:t>3/13/25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F4380-CD5B-CE4F-A811-8CB83E83D1E1}" type="slidenum">
              <a:rPr lang="en-US" smtClean="0"/>
              <a:t>‹#›</a:t>
            </a:fld>
            <a:endParaRPr lang="en-US"/>
          </a:p>
        </p:txBody>
      </p:sp>
    </p:spTree>
    <p:extLst>
      <p:ext uri="{BB962C8B-B14F-4D97-AF65-F5344CB8AC3E}">
        <p14:creationId xmlns:p14="http://schemas.microsoft.com/office/powerpoint/2010/main" val="1574144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37E126-1C14-4746-B6EE-9E2F0BAD6910}" type="datetimeFigureOut">
              <a:rPr lang="en-US" smtClean="0"/>
              <a:t>3/13/25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4F4380-CD5B-CE4F-A811-8CB83E83D1E1}" type="slidenum">
              <a:rPr lang="en-US" smtClean="0"/>
              <a:t>‹#›</a:t>
            </a:fld>
            <a:endParaRPr lang="en-US"/>
          </a:p>
        </p:txBody>
      </p:sp>
    </p:spTree>
    <p:extLst>
      <p:ext uri="{BB962C8B-B14F-4D97-AF65-F5344CB8AC3E}">
        <p14:creationId xmlns:p14="http://schemas.microsoft.com/office/powerpoint/2010/main" val="162660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37E126-1C14-4746-B6EE-9E2F0BAD6910}" type="datetimeFigureOut">
              <a:rPr lang="en-US" smtClean="0"/>
              <a:t>3/13/25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4F4380-CD5B-CE4F-A811-8CB83E83D1E1}" type="slidenum">
              <a:rPr lang="en-US" smtClean="0"/>
              <a:t>‹#›</a:t>
            </a:fld>
            <a:endParaRPr lang="en-US"/>
          </a:p>
        </p:txBody>
      </p:sp>
    </p:spTree>
    <p:extLst>
      <p:ext uri="{BB962C8B-B14F-4D97-AF65-F5344CB8AC3E}">
        <p14:creationId xmlns:p14="http://schemas.microsoft.com/office/powerpoint/2010/main" val="2575562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37E126-1C14-4746-B6EE-9E2F0BAD6910}" type="datetimeFigureOut">
              <a:rPr lang="en-US" smtClean="0"/>
              <a:t>3/13/25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4F4380-CD5B-CE4F-A811-8CB83E83D1E1}" type="slidenum">
              <a:rPr lang="en-US" smtClean="0"/>
              <a:t>‹#›</a:t>
            </a:fld>
            <a:endParaRPr lang="en-US"/>
          </a:p>
        </p:txBody>
      </p:sp>
    </p:spTree>
    <p:extLst>
      <p:ext uri="{BB962C8B-B14F-4D97-AF65-F5344CB8AC3E}">
        <p14:creationId xmlns:p14="http://schemas.microsoft.com/office/powerpoint/2010/main" val="3323144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37E126-1C14-4746-B6EE-9E2F0BAD6910}" type="datetimeFigureOut">
              <a:rPr lang="en-US" smtClean="0"/>
              <a:t>3/13/25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4F4380-CD5B-CE4F-A811-8CB83E83D1E1}" type="slidenum">
              <a:rPr lang="en-US" smtClean="0"/>
              <a:t>‹#›</a:t>
            </a:fld>
            <a:endParaRPr lang="en-US"/>
          </a:p>
        </p:txBody>
      </p:sp>
    </p:spTree>
    <p:extLst>
      <p:ext uri="{BB962C8B-B14F-4D97-AF65-F5344CB8AC3E}">
        <p14:creationId xmlns:p14="http://schemas.microsoft.com/office/powerpoint/2010/main" val="26534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437E126-1C14-4746-B6EE-9E2F0BAD6910}" type="datetimeFigureOut">
              <a:rPr lang="en-US" smtClean="0"/>
              <a:t>3/13/25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4F4380-CD5B-CE4F-A811-8CB83E83D1E1}" type="slidenum">
              <a:rPr lang="en-US" smtClean="0"/>
              <a:t>‹#›</a:t>
            </a:fld>
            <a:endParaRPr lang="en-US"/>
          </a:p>
        </p:txBody>
      </p:sp>
    </p:spTree>
    <p:extLst>
      <p:ext uri="{BB962C8B-B14F-4D97-AF65-F5344CB8AC3E}">
        <p14:creationId xmlns:p14="http://schemas.microsoft.com/office/powerpoint/2010/main" val="457263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437E126-1C14-4746-B6EE-9E2F0BAD6910}" type="datetimeFigureOut">
              <a:rPr lang="en-US" smtClean="0"/>
              <a:t>3/13/25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4F4380-CD5B-CE4F-A811-8CB83E83D1E1}" type="slidenum">
              <a:rPr lang="en-US" smtClean="0"/>
              <a:t>‹#›</a:t>
            </a:fld>
            <a:endParaRPr lang="en-US"/>
          </a:p>
        </p:txBody>
      </p:sp>
    </p:spTree>
    <p:extLst>
      <p:ext uri="{BB962C8B-B14F-4D97-AF65-F5344CB8AC3E}">
        <p14:creationId xmlns:p14="http://schemas.microsoft.com/office/powerpoint/2010/main" val="216237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437E126-1C14-4746-B6EE-9E2F0BAD6910}" type="datetimeFigureOut">
              <a:rPr lang="en-US" smtClean="0"/>
              <a:t>3/13/25</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24F4380-CD5B-CE4F-A811-8CB83E83D1E1}" type="slidenum">
              <a:rPr lang="en-US" smtClean="0"/>
              <a:t>‹#›</a:t>
            </a:fld>
            <a:endParaRPr lang="en-US"/>
          </a:p>
        </p:txBody>
      </p:sp>
    </p:spTree>
    <p:extLst>
      <p:ext uri="{BB962C8B-B14F-4D97-AF65-F5344CB8AC3E}">
        <p14:creationId xmlns:p14="http://schemas.microsoft.com/office/powerpoint/2010/main" val="2735091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allpoetry.com/The-Southern-Cause"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691C88-6577-6EA2-3A9A-2D33B06603B4}"/>
              </a:ext>
            </a:extLst>
          </p:cNvPr>
          <p:cNvSpPr/>
          <p:nvPr/>
        </p:nvSpPr>
        <p:spPr>
          <a:xfrm>
            <a:off x="0" y="870375"/>
            <a:ext cx="6858000" cy="4571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A26F24C-0EED-C386-93BD-2BEB956CAAD1}"/>
              </a:ext>
            </a:extLst>
          </p:cNvPr>
          <p:cNvPicPr>
            <a:picLocks noChangeAspect="1"/>
          </p:cNvPicPr>
          <p:nvPr/>
        </p:nvPicPr>
        <p:blipFill>
          <a:blip r:embed="rId3"/>
          <a:stretch>
            <a:fillRect/>
          </a:stretch>
        </p:blipFill>
        <p:spPr>
          <a:xfrm>
            <a:off x="5894771" y="88777"/>
            <a:ext cx="745601" cy="997129"/>
          </a:xfrm>
          <a:prstGeom prst="rect">
            <a:avLst/>
          </a:prstGeom>
        </p:spPr>
      </p:pic>
      <p:sp>
        <p:nvSpPr>
          <p:cNvPr id="15" name="Rectangle 14">
            <a:extLst>
              <a:ext uri="{FF2B5EF4-FFF2-40B4-BE49-F238E27FC236}">
                <a16:creationId xmlns:a16="http://schemas.microsoft.com/office/drawing/2014/main" id="{6C4DB49E-D319-97F6-FD79-024FC77BB3CD}"/>
              </a:ext>
            </a:extLst>
          </p:cNvPr>
          <p:cNvSpPr/>
          <p:nvPr/>
        </p:nvSpPr>
        <p:spPr>
          <a:xfrm>
            <a:off x="0" y="754602"/>
            <a:ext cx="6258757" cy="45719"/>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3EB6A0E-4845-BAC0-D3D2-6727A64A4E95}"/>
              </a:ext>
            </a:extLst>
          </p:cNvPr>
          <p:cNvSpPr/>
          <p:nvPr/>
        </p:nvSpPr>
        <p:spPr>
          <a:xfrm>
            <a:off x="1413456" y="-51695"/>
            <a:ext cx="4551246" cy="830997"/>
          </a:xfrm>
          <a:prstGeom prst="rect">
            <a:avLst/>
          </a:prstGeom>
          <a:noFill/>
        </p:spPr>
        <p:txBody>
          <a:bodyPr wrap="none" lIns="91440" tIns="45720" rIns="91440" bIns="45720">
            <a:spAutoFit/>
          </a:bodyPr>
          <a:lstStyle/>
          <a:p>
            <a:pPr algn="r"/>
            <a:r>
              <a:rPr lang="en-US" sz="2400" b="1" cap="none" spc="0" dirty="0">
                <a:ln w="0"/>
                <a:solidFill>
                  <a:schemeClr val="tx1"/>
                </a:solidFill>
                <a:effectLst>
                  <a:outerShdw blurRad="38100" dist="19050" dir="2700000" algn="tl" rotWithShape="0">
                    <a:schemeClr val="dk1">
                      <a:alpha val="40000"/>
                    </a:schemeClr>
                  </a:outerShdw>
                </a:effectLst>
              </a:rPr>
              <a:t>Virginia Division </a:t>
            </a:r>
          </a:p>
          <a:p>
            <a:pPr algn="r"/>
            <a:r>
              <a:rPr lang="en-US" sz="2400" b="1" cap="none" spc="0" dirty="0">
                <a:ln w="0"/>
                <a:solidFill>
                  <a:schemeClr val="tx1"/>
                </a:solidFill>
                <a:effectLst>
                  <a:outerShdw blurRad="38100" dist="19050" dir="2700000" algn="tl" rotWithShape="0">
                    <a:schemeClr val="dk1">
                      <a:alpha val="40000"/>
                    </a:schemeClr>
                  </a:outerShdw>
                </a:effectLst>
              </a:rPr>
              <a:t>Great-Great-Granddaughters Club </a:t>
            </a:r>
          </a:p>
        </p:txBody>
      </p:sp>
      <p:sp>
        <p:nvSpPr>
          <p:cNvPr id="17" name="Rectangle 16">
            <a:extLst>
              <a:ext uri="{FF2B5EF4-FFF2-40B4-BE49-F238E27FC236}">
                <a16:creationId xmlns:a16="http://schemas.microsoft.com/office/drawing/2014/main" id="{3F2E7292-00AB-EC0B-1C8E-CBBC4F7C00E3}"/>
              </a:ext>
            </a:extLst>
          </p:cNvPr>
          <p:cNvSpPr/>
          <p:nvPr/>
        </p:nvSpPr>
        <p:spPr>
          <a:xfrm>
            <a:off x="6609712" y="749667"/>
            <a:ext cx="445363" cy="45719"/>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DFA0240-1AB5-2E71-6574-2D49CA057099}"/>
              </a:ext>
            </a:extLst>
          </p:cNvPr>
          <p:cNvSpPr txBox="1"/>
          <p:nvPr/>
        </p:nvSpPr>
        <p:spPr>
          <a:xfrm>
            <a:off x="4419601" y="858596"/>
            <a:ext cx="5657850" cy="307777"/>
          </a:xfrm>
          <a:prstGeom prst="rect">
            <a:avLst/>
          </a:prstGeom>
          <a:noFill/>
        </p:spPr>
        <p:txBody>
          <a:bodyPr wrap="square" rtlCol="0">
            <a:spAutoFit/>
          </a:bodyPr>
          <a:lstStyle/>
          <a:p>
            <a:r>
              <a:rPr lang="en-US" sz="1400" b="1" dirty="0"/>
              <a:t>Spring 2025 Newsletter </a:t>
            </a:r>
          </a:p>
        </p:txBody>
      </p:sp>
      <p:sp>
        <p:nvSpPr>
          <p:cNvPr id="12" name="Rectangle 11">
            <a:extLst>
              <a:ext uri="{FF2B5EF4-FFF2-40B4-BE49-F238E27FC236}">
                <a16:creationId xmlns:a16="http://schemas.microsoft.com/office/drawing/2014/main" id="{5EC22CE3-D203-6B8F-6712-CB17A4FB82D7}"/>
              </a:ext>
            </a:extLst>
          </p:cNvPr>
          <p:cNvSpPr/>
          <p:nvPr/>
        </p:nvSpPr>
        <p:spPr>
          <a:xfrm>
            <a:off x="5894771" y="869294"/>
            <a:ext cx="372800" cy="4571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91EF130-F530-3EB5-A6BF-F72CCFA67DCB}"/>
              </a:ext>
            </a:extLst>
          </p:cNvPr>
          <p:cNvPicPr>
            <a:picLocks noChangeAspect="1"/>
          </p:cNvPicPr>
          <p:nvPr/>
        </p:nvPicPr>
        <p:blipFill>
          <a:blip r:embed="rId4"/>
          <a:stretch>
            <a:fillRect/>
          </a:stretch>
        </p:blipFill>
        <p:spPr>
          <a:xfrm>
            <a:off x="185454" y="-60585"/>
            <a:ext cx="1347649" cy="2000081"/>
          </a:xfrm>
          <a:prstGeom prst="rect">
            <a:avLst/>
          </a:prstGeom>
        </p:spPr>
      </p:pic>
      <p:sp>
        <p:nvSpPr>
          <p:cNvPr id="5" name="TextBox 4">
            <a:extLst>
              <a:ext uri="{FF2B5EF4-FFF2-40B4-BE49-F238E27FC236}">
                <a16:creationId xmlns:a16="http://schemas.microsoft.com/office/drawing/2014/main" id="{0872FFBD-3709-D951-9717-A75D1065E44A}"/>
              </a:ext>
            </a:extLst>
          </p:cNvPr>
          <p:cNvSpPr txBox="1"/>
          <p:nvPr/>
        </p:nvSpPr>
        <p:spPr>
          <a:xfrm>
            <a:off x="1358799" y="1124363"/>
            <a:ext cx="2355137"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7030A0"/>
                </a:solidFill>
                <a:effectLst/>
                <a:latin typeface="Tahoma" panose="020B0604030504040204" pitchFamily="34" charset="0"/>
                <a:ea typeface="Tahoma" panose="020B0604030504040204" pitchFamily="34" charset="0"/>
                <a:cs typeface="Tahoma" panose="020B0604030504040204" pitchFamily="34" charset="0"/>
              </a:rPr>
              <a:t>District Conferences </a:t>
            </a:r>
            <a:endParaRPr lang="en-US" sz="1400" dirty="0"/>
          </a:p>
        </p:txBody>
      </p:sp>
      <p:sp>
        <p:nvSpPr>
          <p:cNvPr id="24" name="TextBox 23">
            <a:extLst>
              <a:ext uri="{FF2B5EF4-FFF2-40B4-BE49-F238E27FC236}">
                <a16:creationId xmlns:a16="http://schemas.microsoft.com/office/drawing/2014/main" id="{557D5F10-25B3-DEE6-B4F4-23D265C79482}"/>
              </a:ext>
            </a:extLst>
          </p:cNvPr>
          <p:cNvSpPr txBox="1"/>
          <p:nvPr/>
        </p:nvSpPr>
        <p:spPr>
          <a:xfrm>
            <a:off x="183936" y="1489157"/>
            <a:ext cx="3269358" cy="470898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200" dirty="0">
                <a:latin typeface="Arial" panose="020B0604020202020204" pitchFamily="34" charset="0"/>
                <a:cs typeface="Arial" panose="020B0604020202020204" pitchFamily="34" charset="0"/>
              </a:rPr>
              <a:t>	      We are excited to have an </a:t>
            </a:r>
          </a:p>
          <a:p>
            <a:pPr marL="0" marR="0" lvl="0" indent="0" algn="l" defTabSz="914400" rtl="0" eaLnBrk="0" fontAlgn="base" latinLnBrk="0" hangingPunct="0">
              <a:lnSpc>
                <a:spcPct val="100000"/>
              </a:lnSpc>
              <a:spcBef>
                <a:spcPct val="0"/>
              </a:spcBef>
              <a:spcAft>
                <a:spcPct val="0"/>
              </a:spcAft>
              <a:buClrTx/>
              <a:buSzTx/>
              <a:buFontTx/>
              <a:buNone/>
              <a:tabLst/>
            </a:pPr>
            <a:r>
              <a:rPr lang="en-US" sz="1200" dirty="0">
                <a:latin typeface="Arial" panose="020B0604020202020204" pitchFamily="34" charset="0"/>
                <a:cs typeface="Arial" panose="020B0604020202020204" pitchFamily="34" charset="0"/>
              </a:rPr>
              <a:t>	      information table at the District Conferences.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Membership is important and honors the legacy of our Great-Great Grandfathers who fought in the War Between the States.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Please be sure to pay your annual $10 dues by June 1. Membership renews are on the Division web sites, or can be obtain from your chapter presidents.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Your $10 dues covers Division and General dues. PLEASE DO NOT SEND ANY MONEY TO GENERAL.  The General dues must be sent by the Division Treasurer.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When submitting dues, please be sure to use the membership form </a:t>
            </a:r>
            <a:r>
              <a:rPr lang="en-US" sz="1200" u="sng" dirty="0">
                <a:latin typeface="Arial" panose="020B0604020202020204" pitchFamily="34" charset="0"/>
                <a:cs typeface="Arial" panose="020B0604020202020204" pitchFamily="34" charset="0"/>
              </a:rPr>
              <a:t>and</a:t>
            </a:r>
            <a:r>
              <a:rPr lang="en-US" sz="1200" dirty="0">
                <a:latin typeface="Arial" panose="020B0604020202020204" pitchFamily="34" charset="0"/>
                <a:cs typeface="Arial" panose="020B0604020202020204" pitchFamily="34" charset="0"/>
              </a:rPr>
              <a:t> PLEASE be sure your email address is legible on the form. Emails are how we communicate news about the club.  </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C91D081-944A-DCBA-2E56-A2250CC7F817}"/>
              </a:ext>
            </a:extLst>
          </p:cNvPr>
          <p:cNvSpPr txBox="1"/>
          <p:nvPr/>
        </p:nvSpPr>
        <p:spPr>
          <a:xfrm>
            <a:off x="3812946" y="1058945"/>
            <a:ext cx="5053692" cy="8420254"/>
          </a:xfrm>
          <a:prstGeom prst="rect">
            <a:avLst/>
          </a:prstGeom>
          <a:noFill/>
        </p:spPr>
        <p:txBody>
          <a:bodyPr wrap="square">
            <a:spAutoFit/>
          </a:bodyPr>
          <a:lstStyle/>
          <a:p>
            <a:pPr>
              <a:lnSpc>
                <a:spcPts val="4125"/>
              </a:lnSpc>
            </a:pPr>
            <a:r>
              <a:rPr lang="en-US" sz="1200" b="0" u="none" strike="noStrike" dirty="0">
                <a:effectLst/>
                <a:latin typeface="Georgia" panose="02040502050405020303" pitchFamily="18" charset="0"/>
                <a:hlinkClick r:id="rId5"/>
              </a:rPr>
              <a:t>The Southern Cause</a:t>
            </a:r>
            <a:r>
              <a:rPr lang="en-US" sz="1200" b="0" u="none" strike="noStrike" dirty="0">
                <a:effectLst/>
                <a:latin typeface="Georgia" panose="02040502050405020303" pitchFamily="18" charset="0"/>
              </a:rPr>
              <a:t> – by Duval Porter </a:t>
            </a:r>
            <a:endParaRPr lang="en-US" sz="1200" b="0" dirty="0">
              <a:effectLst/>
              <a:latin typeface="Georgia" panose="02040502050405020303" pitchFamily="18" charset="0"/>
            </a:endParaRPr>
          </a:p>
          <a:p>
            <a:pPr algn="l"/>
            <a:r>
              <a:rPr lang="en-US" sz="1200" b="0" i="0" u="none" strike="noStrike" dirty="0">
                <a:solidFill>
                  <a:srgbClr val="141823"/>
                </a:solidFill>
                <a:effectLst/>
                <a:latin typeface="Roboto" panose="020F0502020204030204" pitchFamily="34" charset="0"/>
              </a:rPr>
              <a:t>Oh, Righteous Cause, for which we fought,</a:t>
            </a:r>
            <a:br>
              <a:rPr lang="en-US" sz="1200" b="0" i="0" u="none" strike="noStrike" dirty="0">
                <a:solidFill>
                  <a:srgbClr val="141823"/>
                </a:solidFill>
                <a:effectLst/>
                <a:latin typeface="Roboto" panose="020F0502020204030204" pitchFamily="34" charset="0"/>
              </a:rPr>
            </a:br>
            <a:r>
              <a:rPr lang="en-US" sz="1200" b="0" i="0" u="none" strike="noStrike" dirty="0">
                <a:solidFill>
                  <a:srgbClr val="141823"/>
                </a:solidFill>
                <a:effectLst/>
                <a:latin typeface="Roboto" panose="020F0502020204030204" pitchFamily="34" charset="0"/>
              </a:rPr>
              <a:t>    And for which thousands died,</a:t>
            </a:r>
            <a:br>
              <a:rPr lang="en-US" sz="1200" b="0" i="0" u="none" strike="noStrike" dirty="0">
                <a:solidFill>
                  <a:srgbClr val="141823"/>
                </a:solidFill>
                <a:effectLst/>
                <a:latin typeface="Roboto" panose="020F0502020204030204" pitchFamily="34" charset="0"/>
              </a:rPr>
            </a:br>
            <a:r>
              <a:rPr lang="en-US" sz="1200" b="0" i="0" u="none" strike="noStrike" dirty="0">
                <a:solidFill>
                  <a:srgbClr val="141823"/>
                </a:solidFill>
                <a:effectLst/>
                <a:latin typeface="Roboto" panose="020F0502020204030204" pitchFamily="34" charset="0"/>
              </a:rPr>
              <a:t>We glory in it as we ought</a:t>
            </a:r>
            <a:br>
              <a:rPr lang="en-US" sz="1200" b="0" i="0" u="none" strike="noStrike" dirty="0">
                <a:solidFill>
                  <a:srgbClr val="141823"/>
                </a:solidFill>
                <a:effectLst/>
                <a:latin typeface="Roboto" panose="020F0502020204030204" pitchFamily="34" charset="0"/>
              </a:rPr>
            </a:br>
            <a:r>
              <a:rPr lang="en-US" sz="1200" b="0" i="0" u="none" strike="noStrike" dirty="0">
                <a:solidFill>
                  <a:srgbClr val="141823"/>
                </a:solidFill>
                <a:effectLst/>
                <a:latin typeface="Roboto" panose="020F0502020204030204" pitchFamily="34" charset="0"/>
              </a:rPr>
              <a:t>    And point to it with pride.</a:t>
            </a:r>
            <a:br>
              <a:rPr lang="en-US" sz="1200" b="0" i="0" u="none" strike="noStrike" dirty="0">
                <a:solidFill>
                  <a:srgbClr val="141823"/>
                </a:solidFill>
                <a:effectLst/>
                <a:latin typeface="Roboto" panose="020F0502020204030204" pitchFamily="34" charset="0"/>
              </a:rPr>
            </a:br>
            <a:r>
              <a:rPr lang="en-US" sz="1200" b="0" i="0" u="none" strike="noStrike" dirty="0">
                <a:solidFill>
                  <a:srgbClr val="141823"/>
                </a:solidFill>
                <a:effectLst/>
                <a:latin typeface="Roboto" panose="020F0502020204030204" pitchFamily="34" charset="0"/>
              </a:rPr>
              <a:t>    </a:t>
            </a:r>
            <a:br>
              <a:rPr lang="en-US" sz="1200" b="0" i="0" u="none" strike="noStrike" dirty="0">
                <a:solidFill>
                  <a:srgbClr val="141823"/>
                </a:solidFill>
                <a:effectLst/>
                <a:latin typeface="Roboto" panose="020F0502020204030204" pitchFamily="34" charset="0"/>
              </a:rPr>
            </a:br>
            <a:r>
              <a:rPr lang="en-US" sz="1200" b="0" i="0" u="none" strike="noStrike" dirty="0">
                <a:solidFill>
                  <a:srgbClr val="141823"/>
                </a:solidFill>
                <a:effectLst/>
                <a:latin typeface="Roboto" panose="020F0502020204030204" pitchFamily="34" charset="0"/>
              </a:rPr>
              <a:t>The Cause for which our fathers bled,</a:t>
            </a:r>
            <a:br>
              <a:rPr lang="en-US" sz="1200" b="0" i="0" u="none" strike="noStrike" dirty="0">
                <a:solidFill>
                  <a:srgbClr val="141823"/>
                </a:solidFill>
                <a:effectLst/>
                <a:latin typeface="Roboto" panose="020F0502020204030204" pitchFamily="34" charset="0"/>
              </a:rPr>
            </a:br>
            <a:r>
              <a:rPr lang="en-US" sz="1200" b="0" i="0" u="none" strike="noStrike" dirty="0">
                <a:solidFill>
                  <a:srgbClr val="141823"/>
                </a:solidFill>
                <a:effectLst/>
                <a:latin typeface="Roboto" panose="020F0502020204030204" pitchFamily="34" charset="0"/>
              </a:rPr>
              <a:t>    In Revolution days,</a:t>
            </a:r>
            <a:br>
              <a:rPr lang="en-US" sz="1200" b="0" i="0" u="none" strike="noStrike" dirty="0">
                <a:solidFill>
                  <a:srgbClr val="141823"/>
                </a:solidFill>
                <a:effectLst/>
                <a:latin typeface="Roboto" panose="020F0502020204030204" pitchFamily="34" charset="0"/>
              </a:rPr>
            </a:br>
            <a:r>
              <a:rPr lang="en-US" sz="1200" b="0" i="0" u="none" strike="noStrike" dirty="0">
                <a:solidFill>
                  <a:srgbClr val="141823"/>
                </a:solidFill>
                <a:effectLst/>
                <a:latin typeface="Roboto" panose="020F0502020204030204" pitchFamily="34" charset="0"/>
              </a:rPr>
              <a:t>The right of self-defense instead</a:t>
            </a:r>
            <a:br>
              <a:rPr lang="en-US" sz="1200" b="0" i="0" u="none" strike="noStrike" dirty="0">
                <a:solidFill>
                  <a:srgbClr val="141823"/>
                </a:solidFill>
                <a:effectLst/>
                <a:latin typeface="Roboto" panose="020F0502020204030204" pitchFamily="34" charset="0"/>
              </a:rPr>
            </a:br>
            <a:r>
              <a:rPr lang="en-US" sz="1200" b="0" i="0" u="none" strike="noStrike" dirty="0">
                <a:solidFill>
                  <a:srgbClr val="141823"/>
                </a:solidFill>
                <a:effectLst/>
                <a:latin typeface="Roboto" panose="020F0502020204030204" pitchFamily="34" charset="0"/>
              </a:rPr>
              <a:t>    Of treasonable ways.</a:t>
            </a:r>
            <a:br>
              <a:rPr lang="en-US" sz="1200" b="0" i="0" u="none" strike="noStrike" dirty="0">
                <a:solidFill>
                  <a:srgbClr val="141823"/>
                </a:solidFill>
                <a:effectLst/>
                <a:latin typeface="Roboto" panose="020F0502020204030204" pitchFamily="34" charset="0"/>
              </a:rPr>
            </a:br>
            <a:r>
              <a:rPr lang="en-US" sz="1200" b="0" i="0" u="none" strike="noStrike" dirty="0">
                <a:solidFill>
                  <a:srgbClr val="141823"/>
                </a:solidFill>
                <a:effectLst/>
                <a:latin typeface="Roboto" panose="020F0502020204030204" pitchFamily="34" charset="0"/>
              </a:rPr>
              <a:t>    </a:t>
            </a:r>
            <a:br>
              <a:rPr lang="en-US" sz="1200" b="0" i="0" u="none" strike="noStrike" dirty="0">
                <a:solidFill>
                  <a:srgbClr val="141823"/>
                </a:solidFill>
                <a:effectLst/>
                <a:latin typeface="Roboto" panose="020F0502020204030204" pitchFamily="34" charset="0"/>
              </a:rPr>
            </a:br>
            <a:r>
              <a:rPr lang="en-US" sz="1200" b="0" i="0" u="none" strike="noStrike" dirty="0">
                <a:solidFill>
                  <a:srgbClr val="141823"/>
                </a:solidFill>
                <a:effectLst/>
                <a:latin typeface="Roboto" panose="020F0502020204030204" pitchFamily="34" charset="0"/>
              </a:rPr>
              <a:t>No "Cause" is "Lost" that has the right,</a:t>
            </a:r>
            <a:br>
              <a:rPr lang="en-US" sz="1200" b="0" i="0" u="none" strike="noStrike" dirty="0">
                <a:solidFill>
                  <a:srgbClr val="141823"/>
                </a:solidFill>
                <a:effectLst/>
                <a:latin typeface="Roboto" panose="020F0502020204030204" pitchFamily="34" charset="0"/>
              </a:rPr>
            </a:br>
            <a:r>
              <a:rPr lang="en-US" sz="1200" b="0" i="0" u="none" strike="noStrike" dirty="0">
                <a:solidFill>
                  <a:srgbClr val="141823"/>
                </a:solidFill>
                <a:effectLst/>
                <a:latin typeface="Roboto" panose="020F0502020204030204" pitchFamily="34" charset="0"/>
              </a:rPr>
              <a:t>    Success is often wrong,</a:t>
            </a:r>
            <a:br>
              <a:rPr lang="en-US" sz="1200" b="0" i="0" u="none" strike="noStrike" dirty="0">
                <a:solidFill>
                  <a:srgbClr val="141823"/>
                </a:solidFill>
                <a:effectLst/>
                <a:latin typeface="Roboto" panose="020F0502020204030204" pitchFamily="34" charset="0"/>
              </a:rPr>
            </a:br>
            <a:r>
              <a:rPr lang="en-US" sz="1200" b="0" i="0" u="none" strike="noStrike" dirty="0">
                <a:solidFill>
                  <a:srgbClr val="141823"/>
                </a:solidFill>
                <a:effectLst/>
                <a:latin typeface="Roboto" panose="020F0502020204030204" pitchFamily="34" charset="0"/>
              </a:rPr>
              <a:t>Tho' seemingly it wins the fight,</a:t>
            </a:r>
            <a:br>
              <a:rPr lang="en-US" sz="1200" b="0" i="0" u="none" strike="noStrike" dirty="0">
                <a:solidFill>
                  <a:srgbClr val="141823"/>
                </a:solidFill>
                <a:effectLst/>
                <a:latin typeface="Roboto" panose="020F0502020204030204" pitchFamily="34" charset="0"/>
              </a:rPr>
            </a:br>
            <a:r>
              <a:rPr lang="en-US" sz="1200" b="0" i="0" u="none" strike="noStrike" dirty="0">
                <a:solidFill>
                  <a:srgbClr val="141823"/>
                </a:solidFill>
                <a:effectLst/>
                <a:latin typeface="Roboto" panose="020F0502020204030204" pitchFamily="34" charset="0"/>
              </a:rPr>
              <a:t>    The honors still belong</a:t>
            </a:r>
            <a:br>
              <a:rPr lang="en-US" sz="1200" b="0" i="0" u="none" strike="noStrike" dirty="0">
                <a:solidFill>
                  <a:srgbClr val="141823"/>
                </a:solidFill>
                <a:effectLst/>
                <a:latin typeface="Roboto" panose="020F0502020204030204" pitchFamily="34" charset="0"/>
              </a:rPr>
            </a:br>
            <a:r>
              <a:rPr lang="en-US" sz="1200" b="0" i="0" u="none" strike="noStrike" dirty="0">
                <a:solidFill>
                  <a:srgbClr val="141823"/>
                </a:solidFill>
                <a:effectLst/>
                <a:latin typeface="Roboto" panose="020F0502020204030204" pitchFamily="34" charset="0"/>
              </a:rPr>
              <a:t>    </a:t>
            </a:r>
            <a:br>
              <a:rPr lang="en-US" sz="1200" b="0" i="0" u="none" strike="noStrike" dirty="0">
                <a:solidFill>
                  <a:srgbClr val="141823"/>
                </a:solidFill>
                <a:effectLst/>
                <a:latin typeface="Roboto" panose="020F0502020204030204" pitchFamily="34" charset="0"/>
              </a:rPr>
            </a:br>
            <a:r>
              <a:rPr lang="en-US" sz="1200" b="0" i="0" u="none" strike="noStrike" dirty="0">
                <a:solidFill>
                  <a:srgbClr val="141823"/>
                </a:solidFill>
                <a:effectLst/>
                <a:latin typeface="Roboto" panose="020F0502020204030204" pitchFamily="34" charset="0"/>
              </a:rPr>
              <a:t>To those in failure or defeat,</a:t>
            </a:r>
            <a:br>
              <a:rPr lang="en-US" sz="1200" b="0" i="0" u="none" strike="noStrike" dirty="0">
                <a:solidFill>
                  <a:srgbClr val="141823"/>
                </a:solidFill>
                <a:effectLst/>
                <a:latin typeface="Roboto" panose="020F0502020204030204" pitchFamily="34" charset="0"/>
              </a:rPr>
            </a:br>
            <a:r>
              <a:rPr lang="en-US" sz="1200" b="0" i="0" u="none" strike="noStrike" dirty="0">
                <a:solidFill>
                  <a:srgbClr val="141823"/>
                </a:solidFill>
                <a:effectLst/>
                <a:latin typeface="Roboto" panose="020F0502020204030204" pitchFamily="34" charset="0"/>
              </a:rPr>
              <a:t>    Who tried and did their best,</a:t>
            </a:r>
            <a:br>
              <a:rPr lang="en-US" sz="1200" b="0" i="0" u="none" strike="noStrike" dirty="0">
                <a:solidFill>
                  <a:srgbClr val="141823"/>
                </a:solidFill>
                <a:effectLst/>
                <a:latin typeface="Roboto" panose="020F0502020204030204" pitchFamily="34" charset="0"/>
              </a:rPr>
            </a:br>
            <a:r>
              <a:rPr lang="en-US" sz="1200" b="0" i="0" u="none" strike="noStrike" dirty="0">
                <a:solidFill>
                  <a:srgbClr val="141823"/>
                </a:solidFill>
                <a:effectLst/>
                <a:latin typeface="Roboto" panose="020F0502020204030204" pitchFamily="34" charset="0"/>
              </a:rPr>
              <a:t>As long as noble hearts shall beat</a:t>
            </a:r>
            <a:br>
              <a:rPr lang="en-US" sz="1200" b="0" i="0" u="none" strike="noStrike" dirty="0">
                <a:solidFill>
                  <a:srgbClr val="141823"/>
                </a:solidFill>
                <a:effectLst/>
                <a:latin typeface="Roboto" panose="020F0502020204030204" pitchFamily="34" charset="0"/>
              </a:rPr>
            </a:br>
            <a:r>
              <a:rPr lang="en-US" sz="1200" b="0" i="0" u="none" strike="noStrike" dirty="0">
                <a:solidFill>
                  <a:srgbClr val="141823"/>
                </a:solidFill>
                <a:effectLst/>
                <a:latin typeface="Roboto" panose="020F0502020204030204" pitchFamily="34" charset="0"/>
              </a:rPr>
              <a:t>    Within a human breast.</a:t>
            </a:r>
            <a:br>
              <a:rPr lang="en-US" sz="1200" b="0" i="0" u="none" strike="noStrike" dirty="0">
                <a:solidFill>
                  <a:srgbClr val="141823"/>
                </a:solidFill>
                <a:effectLst/>
                <a:latin typeface="Roboto" panose="020F0502020204030204" pitchFamily="34" charset="0"/>
              </a:rPr>
            </a:br>
            <a:r>
              <a:rPr lang="en-US" sz="1200" b="0" i="0" u="none" strike="noStrike" dirty="0">
                <a:solidFill>
                  <a:srgbClr val="141823"/>
                </a:solidFill>
                <a:effectLst/>
                <a:latin typeface="Roboto" panose="020F0502020204030204" pitchFamily="34" charset="0"/>
              </a:rPr>
              <a:t>    </a:t>
            </a:r>
            <a:br>
              <a:rPr lang="en-US" sz="1200" b="0" i="0" u="none" strike="noStrike" dirty="0">
                <a:solidFill>
                  <a:srgbClr val="141823"/>
                </a:solidFill>
                <a:effectLst/>
                <a:latin typeface="Roboto" panose="020F0502020204030204" pitchFamily="34" charset="0"/>
              </a:rPr>
            </a:br>
            <a:r>
              <a:rPr lang="en-US" sz="1200" b="0" i="0" u="none" strike="noStrike" dirty="0">
                <a:solidFill>
                  <a:srgbClr val="141823"/>
                </a:solidFill>
                <a:effectLst/>
                <a:latin typeface="Roboto" panose="020F0502020204030204" pitchFamily="34" charset="0"/>
              </a:rPr>
              <a:t>Was Russia right and Poland wrong</a:t>
            </a:r>
            <a:br>
              <a:rPr lang="en-US" sz="1200" b="0" i="0" u="none" strike="noStrike" dirty="0">
                <a:solidFill>
                  <a:srgbClr val="141823"/>
                </a:solidFill>
                <a:effectLst/>
                <a:latin typeface="Roboto" panose="020F0502020204030204" pitchFamily="34" charset="0"/>
              </a:rPr>
            </a:br>
            <a:r>
              <a:rPr lang="en-US" sz="1200" b="0" i="0" u="none" strike="noStrike" dirty="0">
                <a:solidFill>
                  <a:srgbClr val="141823"/>
                </a:solidFill>
                <a:effectLst/>
                <a:latin typeface="Roboto" panose="020F0502020204030204" pitchFamily="34" charset="0"/>
              </a:rPr>
              <a:t>    Contending for its place,</a:t>
            </a:r>
            <a:br>
              <a:rPr lang="en-US" sz="1200" b="0" i="0" u="none" strike="noStrike" dirty="0">
                <a:solidFill>
                  <a:srgbClr val="141823"/>
                </a:solidFill>
                <a:effectLst/>
                <a:latin typeface="Roboto" panose="020F0502020204030204" pitchFamily="34" charset="0"/>
              </a:rPr>
            </a:br>
            <a:r>
              <a:rPr lang="en-US" sz="1200" b="0" i="0" u="none" strike="noStrike" dirty="0">
                <a:solidFill>
                  <a:srgbClr val="141823"/>
                </a:solidFill>
                <a:effectLst/>
                <a:latin typeface="Roboto" panose="020F0502020204030204" pitchFamily="34" charset="0"/>
              </a:rPr>
              <a:t>Among the nations, brave and long,</a:t>
            </a:r>
            <a:br>
              <a:rPr lang="en-US" sz="1200" b="0" i="0" u="none" strike="noStrike" dirty="0">
                <a:solidFill>
                  <a:srgbClr val="141823"/>
                </a:solidFill>
                <a:effectLst/>
                <a:latin typeface="Roboto" panose="020F0502020204030204" pitchFamily="34" charset="0"/>
              </a:rPr>
            </a:br>
            <a:r>
              <a:rPr lang="en-US" sz="1200" b="0" i="0" u="none" strike="noStrike" dirty="0">
                <a:solidFill>
                  <a:srgbClr val="141823"/>
                </a:solidFill>
                <a:effectLst/>
                <a:latin typeface="Roboto" panose="020F0502020204030204" pitchFamily="34" charset="0"/>
              </a:rPr>
              <a:t>    'Till </a:t>
            </a:r>
            <a:r>
              <a:rPr lang="en-US" sz="1200" b="0" i="0" u="none" strike="noStrike" dirty="0" err="1">
                <a:solidFill>
                  <a:srgbClr val="141823"/>
                </a:solidFill>
                <a:effectLst/>
                <a:latin typeface="Roboto" panose="020F0502020204030204" pitchFamily="34" charset="0"/>
              </a:rPr>
              <a:t>crush'd</a:t>
            </a:r>
            <a:r>
              <a:rPr lang="en-US" sz="1200" b="0" i="0" u="none" strike="noStrike" dirty="0">
                <a:solidFill>
                  <a:srgbClr val="141823"/>
                </a:solidFill>
                <a:effectLst/>
                <a:latin typeface="Roboto" panose="020F0502020204030204" pitchFamily="34" charset="0"/>
              </a:rPr>
              <a:t> by power base?</a:t>
            </a:r>
            <a:br>
              <a:rPr lang="en-US" sz="1200" b="0" i="0" u="none" strike="noStrike" dirty="0">
                <a:solidFill>
                  <a:srgbClr val="141823"/>
                </a:solidFill>
                <a:effectLst/>
                <a:latin typeface="Roboto" panose="020F0502020204030204" pitchFamily="34" charset="0"/>
              </a:rPr>
            </a:br>
            <a:r>
              <a:rPr lang="en-US" sz="1200" b="0" i="0" u="none" strike="noStrike" dirty="0">
                <a:solidFill>
                  <a:srgbClr val="141823"/>
                </a:solidFill>
                <a:effectLst/>
                <a:latin typeface="Roboto" panose="020F0502020204030204" pitchFamily="34" charset="0"/>
              </a:rPr>
              <a:t>    </a:t>
            </a:r>
            <a:br>
              <a:rPr lang="en-US" sz="1200" b="0" i="0" u="none" strike="noStrike" dirty="0">
                <a:solidFill>
                  <a:srgbClr val="141823"/>
                </a:solidFill>
                <a:effectLst/>
                <a:latin typeface="Roboto" panose="020F0502020204030204" pitchFamily="34" charset="0"/>
              </a:rPr>
            </a:br>
            <a:r>
              <a:rPr lang="en-US" sz="1200" b="0" i="0" u="none" strike="noStrike" dirty="0">
                <a:solidFill>
                  <a:srgbClr val="141823"/>
                </a:solidFill>
                <a:effectLst/>
                <a:latin typeface="Roboto" panose="020F0502020204030204" pitchFamily="34" charset="0"/>
              </a:rPr>
              <a:t>The </a:t>
            </a:r>
            <a:r>
              <a:rPr lang="en-US" sz="1200" b="0" i="0" u="none" strike="noStrike" dirty="0" err="1">
                <a:solidFill>
                  <a:srgbClr val="141823"/>
                </a:solidFill>
                <a:effectLst/>
                <a:latin typeface="Roboto" panose="020F0502020204030204" pitchFamily="34" charset="0"/>
              </a:rPr>
              <a:t>rev'rence</a:t>
            </a:r>
            <a:r>
              <a:rPr lang="en-US" sz="1200" b="0" i="0" u="none" strike="noStrike" dirty="0">
                <a:solidFill>
                  <a:srgbClr val="141823"/>
                </a:solidFill>
                <a:effectLst/>
                <a:latin typeface="Roboto" panose="020F0502020204030204" pitchFamily="34" charset="0"/>
              </a:rPr>
              <a:t> all true Southrons feel,</a:t>
            </a:r>
            <a:br>
              <a:rPr lang="en-US" sz="1200" b="0" i="0" u="none" strike="noStrike" dirty="0">
                <a:solidFill>
                  <a:srgbClr val="141823"/>
                </a:solidFill>
                <a:effectLst/>
                <a:latin typeface="Roboto" panose="020F0502020204030204" pitchFamily="34" charset="0"/>
              </a:rPr>
            </a:br>
            <a:r>
              <a:rPr lang="en-US" sz="1200" b="0" i="0" u="none" strike="noStrike" dirty="0">
                <a:solidFill>
                  <a:srgbClr val="141823"/>
                </a:solidFill>
                <a:effectLst/>
                <a:latin typeface="Roboto" panose="020F0502020204030204" pitchFamily="34" charset="0"/>
              </a:rPr>
              <a:t>    No foes can over-awe,</a:t>
            </a:r>
            <a:br>
              <a:rPr lang="en-US" sz="1200" b="0" i="0" u="none" strike="noStrike" dirty="0">
                <a:solidFill>
                  <a:srgbClr val="141823"/>
                </a:solidFill>
                <a:effectLst/>
                <a:latin typeface="Roboto" panose="020F0502020204030204" pitchFamily="34" charset="0"/>
              </a:rPr>
            </a:br>
            <a:r>
              <a:rPr lang="en-US" sz="1200" b="0" i="0" u="none" strike="noStrike" dirty="0">
                <a:solidFill>
                  <a:srgbClr val="141823"/>
                </a:solidFill>
                <a:effectLst/>
                <a:latin typeface="Roboto" panose="020F0502020204030204" pitchFamily="34" charset="0"/>
              </a:rPr>
              <a:t>For Cause that ever will appeal,</a:t>
            </a:r>
            <a:br>
              <a:rPr lang="en-US" sz="1200" b="0" i="0" u="none" strike="noStrike" dirty="0">
                <a:solidFill>
                  <a:srgbClr val="141823"/>
                </a:solidFill>
                <a:effectLst/>
                <a:latin typeface="Roboto" panose="020F0502020204030204" pitchFamily="34" charset="0"/>
              </a:rPr>
            </a:br>
            <a:r>
              <a:rPr lang="en-US" sz="1200" b="0" i="0" u="none" strike="noStrike" dirty="0">
                <a:solidFill>
                  <a:srgbClr val="141823"/>
                </a:solidFill>
                <a:effectLst/>
                <a:latin typeface="Roboto" panose="020F0502020204030204" pitchFamily="34" charset="0"/>
              </a:rPr>
              <a:t>    With all the force of law.</a:t>
            </a:r>
            <a:br>
              <a:rPr lang="en-US" sz="1200" b="0" i="0" u="none" strike="noStrike" dirty="0">
                <a:solidFill>
                  <a:srgbClr val="141823"/>
                </a:solidFill>
                <a:effectLst/>
                <a:latin typeface="Roboto" panose="020F0502020204030204" pitchFamily="34" charset="0"/>
              </a:rPr>
            </a:br>
            <a:r>
              <a:rPr lang="en-US" sz="1200" b="0" i="0" u="none" strike="noStrike" dirty="0">
                <a:solidFill>
                  <a:srgbClr val="141823"/>
                </a:solidFill>
                <a:effectLst/>
                <a:latin typeface="Roboto" panose="020F0502020204030204" pitchFamily="34" charset="0"/>
              </a:rPr>
              <a:t>    </a:t>
            </a:r>
            <a:br>
              <a:rPr lang="en-US" sz="1200" b="0" i="0" u="none" strike="noStrike" dirty="0">
                <a:solidFill>
                  <a:srgbClr val="141823"/>
                </a:solidFill>
                <a:effectLst/>
                <a:latin typeface="Roboto" panose="020F0502020204030204" pitchFamily="34" charset="0"/>
              </a:rPr>
            </a:br>
            <a:r>
              <a:rPr lang="en-US" sz="1200" b="0" i="0" u="none" strike="noStrike" dirty="0">
                <a:solidFill>
                  <a:srgbClr val="141823"/>
                </a:solidFill>
                <a:effectLst/>
                <a:latin typeface="Roboto" panose="020F0502020204030204" pitchFamily="34" charset="0"/>
              </a:rPr>
              <a:t>And yet today we are as true</a:t>
            </a:r>
            <a:br>
              <a:rPr lang="en-US" sz="1200" b="0" i="0" u="none" strike="noStrike" dirty="0">
                <a:solidFill>
                  <a:srgbClr val="141823"/>
                </a:solidFill>
                <a:effectLst/>
                <a:latin typeface="Roboto" panose="020F0502020204030204" pitchFamily="34" charset="0"/>
              </a:rPr>
            </a:br>
            <a:r>
              <a:rPr lang="en-US" sz="1200" b="0" i="0" u="none" strike="noStrike" dirty="0">
                <a:solidFill>
                  <a:srgbClr val="141823"/>
                </a:solidFill>
                <a:effectLst/>
                <a:latin typeface="Roboto" panose="020F0502020204030204" pitchFamily="34" charset="0"/>
              </a:rPr>
              <a:t>    To country's flag as they,</a:t>
            </a:r>
            <a:br>
              <a:rPr lang="en-US" sz="1200" b="0" i="0" u="none" strike="noStrike" dirty="0">
                <a:solidFill>
                  <a:srgbClr val="141823"/>
                </a:solidFill>
                <a:effectLst/>
                <a:latin typeface="Roboto" panose="020F0502020204030204" pitchFamily="34" charset="0"/>
              </a:rPr>
            </a:br>
            <a:r>
              <a:rPr lang="en-US" sz="1200" b="0" i="0" u="none" strike="noStrike" dirty="0">
                <a:solidFill>
                  <a:srgbClr val="141823"/>
                </a:solidFill>
                <a:effectLst/>
                <a:latin typeface="Roboto" panose="020F0502020204030204" pitchFamily="34" charset="0"/>
              </a:rPr>
              <a:t>Who bore it then and wore the Blue</a:t>
            </a:r>
            <a:br>
              <a:rPr lang="en-US" sz="1200" b="0" i="0" u="none" strike="noStrike" dirty="0">
                <a:solidFill>
                  <a:srgbClr val="141823"/>
                </a:solidFill>
                <a:effectLst/>
                <a:latin typeface="Roboto" panose="020F0502020204030204" pitchFamily="34" charset="0"/>
              </a:rPr>
            </a:br>
            <a:r>
              <a:rPr lang="en-US" sz="1200" b="0" i="0" u="none" strike="noStrike" dirty="0">
                <a:solidFill>
                  <a:srgbClr val="141823"/>
                </a:solidFill>
                <a:effectLst/>
                <a:latin typeface="Roboto" panose="020F0502020204030204" pitchFamily="34" charset="0"/>
              </a:rPr>
              <a:t>    '</a:t>
            </a:r>
            <a:r>
              <a:rPr lang="en-US" sz="1200" b="0" i="0" u="none" strike="noStrike" dirty="0" err="1">
                <a:solidFill>
                  <a:srgbClr val="141823"/>
                </a:solidFill>
                <a:effectLst/>
                <a:latin typeface="Roboto" panose="020F0502020204030204" pitchFamily="34" charset="0"/>
              </a:rPr>
              <a:t>Gainst</a:t>
            </a:r>
            <a:r>
              <a:rPr lang="en-US" sz="1200" b="0" i="0" u="none" strike="noStrike" dirty="0">
                <a:solidFill>
                  <a:srgbClr val="141823"/>
                </a:solidFill>
                <a:effectLst/>
                <a:latin typeface="Roboto" panose="020F0502020204030204" pitchFamily="34" charset="0"/>
              </a:rPr>
              <a:t> those who wore the Gray.</a:t>
            </a:r>
          </a:p>
          <a:p>
            <a:pPr algn="l"/>
            <a:endParaRPr lang="en-US" sz="1100" b="0" i="0" u="none" strike="noStrike" dirty="0">
              <a:solidFill>
                <a:srgbClr val="000000"/>
              </a:solidFill>
              <a:effectLst/>
            </a:endParaRPr>
          </a:p>
          <a:p>
            <a:pPr algn="l"/>
            <a:r>
              <a:rPr lang="en-US" sz="1100" dirty="0">
                <a:solidFill>
                  <a:srgbClr val="000000"/>
                </a:solidFill>
                <a:latin typeface="Abadi MT Condensed Light" panose="020B0306030101010103" pitchFamily="34" charset="77"/>
              </a:rPr>
              <a:t>Duval Porter was </a:t>
            </a:r>
            <a:r>
              <a:rPr lang="en-US" sz="1100" b="0" strike="noStrike" dirty="0">
                <a:solidFill>
                  <a:srgbClr val="141823"/>
                </a:solidFill>
                <a:effectLst/>
                <a:latin typeface="Abadi MT Condensed Light" panose="020B0306030101010103" pitchFamily="34" charset="77"/>
              </a:rPr>
              <a:t>born in Appomattox County, Virginia </a:t>
            </a:r>
          </a:p>
          <a:p>
            <a:pPr algn="l"/>
            <a:r>
              <a:rPr lang="en-US" sz="1100" b="0" strike="noStrike" dirty="0">
                <a:solidFill>
                  <a:srgbClr val="141823"/>
                </a:solidFill>
                <a:effectLst/>
                <a:latin typeface="Abadi MT Condensed Light" panose="020B0306030101010103" pitchFamily="34" charset="77"/>
              </a:rPr>
              <a:t>in 1844. </a:t>
            </a:r>
            <a:r>
              <a:rPr lang="en-US" sz="1100" b="0" i="0" u="none" strike="noStrike" dirty="0">
                <a:solidFill>
                  <a:srgbClr val="141823"/>
                </a:solidFill>
                <a:effectLst/>
                <a:latin typeface="Abadi MT Condensed Light" panose="020B0306030101010103" pitchFamily="34" charset="77"/>
              </a:rPr>
              <a:t>Interested in writing from an early age, he </a:t>
            </a:r>
          </a:p>
          <a:p>
            <a:pPr algn="l"/>
            <a:r>
              <a:rPr lang="en-US" sz="1100" b="0" i="0" u="none" strike="noStrike" dirty="0">
                <a:solidFill>
                  <a:srgbClr val="141823"/>
                </a:solidFill>
                <a:effectLst/>
                <a:latin typeface="Abadi MT Condensed Light" panose="020B0306030101010103" pitchFamily="34" charset="77"/>
              </a:rPr>
              <a:t>became a contributor to the local papers at the age of </a:t>
            </a:r>
          </a:p>
          <a:p>
            <a:pPr algn="l"/>
            <a:r>
              <a:rPr lang="en-US" sz="1100" b="0" i="0" u="none" strike="noStrike" dirty="0">
                <a:solidFill>
                  <a:srgbClr val="141823"/>
                </a:solidFill>
                <a:effectLst/>
                <a:latin typeface="Abadi MT Condensed Light" panose="020B0306030101010103" pitchFamily="34" charset="77"/>
              </a:rPr>
              <a:t>fourteen.</a:t>
            </a:r>
            <a:r>
              <a:rPr lang="en-US" sz="1100" i="0" u="none" dirty="0">
                <a:solidFill>
                  <a:srgbClr val="141823"/>
                </a:solidFill>
                <a:latin typeface="Abadi MT Condensed Light" panose="020B0306030101010103" pitchFamily="34" charset="77"/>
              </a:rPr>
              <a:t>  </a:t>
            </a:r>
            <a:r>
              <a:rPr lang="en-US" sz="1100" b="0" strike="noStrike" dirty="0">
                <a:solidFill>
                  <a:srgbClr val="141823"/>
                </a:solidFill>
                <a:effectLst/>
                <a:latin typeface="Abadi MT Condensed Light" panose="020B0306030101010103" pitchFamily="34" charset="77"/>
              </a:rPr>
              <a:t>He was </a:t>
            </a:r>
            <a:r>
              <a:rPr lang="en-US" sz="1100" dirty="0">
                <a:solidFill>
                  <a:srgbClr val="000000"/>
                </a:solidFill>
                <a:latin typeface="Abadi MT Condensed Light" panose="020B0306030101010103" pitchFamily="34" charset="77"/>
              </a:rPr>
              <a:t>a </a:t>
            </a:r>
            <a:r>
              <a:rPr lang="en-US" sz="1100" b="0" strike="noStrike" dirty="0">
                <a:solidFill>
                  <a:srgbClr val="000000"/>
                </a:solidFill>
                <a:effectLst/>
                <a:latin typeface="Abadi MT Condensed Light" panose="020B0306030101010103" pitchFamily="34" charset="77"/>
              </a:rPr>
              <a:t>Confederate veteran, author and </a:t>
            </a:r>
          </a:p>
          <a:p>
            <a:pPr algn="l"/>
            <a:r>
              <a:rPr lang="en-US" sz="1100" b="0" strike="noStrike" dirty="0">
                <a:solidFill>
                  <a:srgbClr val="000000"/>
                </a:solidFill>
                <a:effectLst/>
                <a:latin typeface="Abadi MT Condensed Light" panose="020B0306030101010103" pitchFamily="34" charset="77"/>
              </a:rPr>
              <a:t>Newspaperman.</a:t>
            </a:r>
            <a:endParaRPr lang="en-US" sz="1100" b="0" strike="noStrike" dirty="0">
              <a:solidFill>
                <a:srgbClr val="141823"/>
              </a:solidFill>
              <a:effectLst/>
              <a:latin typeface="Abadi MT Condensed Light" panose="020B0306030101010103" pitchFamily="34" charset="77"/>
            </a:endParaRPr>
          </a:p>
          <a:p>
            <a:br>
              <a:rPr lang="en-US" sz="1100" dirty="0">
                <a:latin typeface="Abadi MT Condensed Light" panose="020B0306030101010103" pitchFamily="34" charset="77"/>
              </a:rPr>
            </a:br>
            <a:endParaRPr lang="en-US" sz="1100" dirty="0">
              <a:latin typeface="Abadi MT Condensed Light" panose="020B0306030101010103" pitchFamily="34" charset="77"/>
            </a:endParaRPr>
          </a:p>
        </p:txBody>
      </p:sp>
      <p:pic>
        <p:nvPicPr>
          <p:cNvPr id="23" name="Picture 22">
            <a:extLst>
              <a:ext uri="{FF2B5EF4-FFF2-40B4-BE49-F238E27FC236}">
                <a16:creationId xmlns:a16="http://schemas.microsoft.com/office/drawing/2014/main" id="{BB8B58A4-2396-4CFC-2ACE-36FB0CFBE784}"/>
              </a:ext>
            </a:extLst>
          </p:cNvPr>
          <p:cNvPicPr>
            <a:picLocks noChangeAspect="1"/>
          </p:cNvPicPr>
          <p:nvPr/>
        </p:nvPicPr>
        <p:blipFill>
          <a:blip r:embed="rId6">
            <a:alphaModFix amt="9000"/>
          </a:blip>
          <a:stretch>
            <a:fillRect/>
          </a:stretch>
        </p:blipFill>
        <p:spPr>
          <a:xfrm rot="19602090">
            <a:off x="293253" y="4331157"/>
            <a:ext cx="3222740" cy="4644677"/>
          </a:xfrm>
          <a:prstGeom prst="rect">
            <a:avLst/>
          </a:prstGeom>
        </p:spPr>
      </p:pic>
      <p:sp>
        <p:nvSpPr>
          <p:cNvPr id="31" name="TextBox 30">
            <a:extLst>
              <a:ext uri="{FF2B5EF4-FFF2-40B4-BE49-F238E27FC236}">
                <a16:creationId xmlns:a16="http://schemas.microsoft.com/office/drawing/2014/main" id="{B7B51E47-9DEB-F7D1-3D10-7254E6020E26}"/>
              </a:ext>
            </a:extLst>
          </p:cNvPr>
          <p:cNvSpPr txBox="1"/>
          <p:nvPr/>
        </p:nvSpPr>
        <p:spPr>
          <a:xfrm>
            <a:off x="859278" y="5766401"/>
            <a:ext cx="2399078" cy="3093154"/>
          </a:xfrm>
          <a:prstGeom prst="rect">
            <a:avLst/>
          </a:prstGeom>
          <a:noFill/>
        </p:spPr>
        <p:txBody>
          <a:bodyPr wrap="square" rtlCol="0">
            <a:spAutoFit/>
          </a:bodyPr>
          <a:lstStyle/>
          <a:p>
            <a:r>
              <a:rPr lang="en-US" sz="1300" dirty="0">
                <a:latin typeface="Abadi" panose="020B0604020104020204" pitchFamily="34" charset="0"/>
                <a:cs typeface="Aldhabi" pitchFamily="2" charset="-78"/>
              </a:rPr>
              <a:t>They chose me,</a:t>
            </a:r>
          </a:p>
          <a:p>
            <a:r>
              <a:rPr lang="en-US" sz="1300" dirty="0">
                <a:latin typeface="Abadi" panose="020B0604020104020204" pitchFamily="34" charset="0"/>
                <a:cs typeface="Aldhabi" pitchFamily="2" charset="-78"/>
              </a:rPr>
              <a:t>My ancestors </a:t>
            </a:r>
          </a:p>
          <a:p>
            <a:r>
              <a:rPr lang="en-US" sz="1300" dirty="0">
                <a:latin typeface="Abadi" panose="020B0604020104020204" pitchFamily="34" charset="0"/>
                <a:cs typeface="Aldhabi" pitchFamily="2" charset="-78"/>
              </a:rPr>
              <a:t>chose me to </a:t>
            </a:r>
          </a:p>
          <a:p>
            <a:r>
              <a:rPr lang="en-US" sz="1300" dirty="0">
                <a:latin typeface="Abadi" panose="020B0604020104020204" pitchFamily="34" charset="0"/>
                <a:cs typeface="Aldhabi" pitchFamily="2" charset="-78"/>
              </a:rPr>
              <a:t>tell their stories,</a:t>
            </a:r>
          </a:p>
          <a:p>
            <a:r>
              <a:rPr lang="en-US" sz="1300" dirty="0">
                <a:latin typeface="Abadi" panose="020B0604020104020204" pitchFamily="34" charset="0"/>
                <a:cs typeface="Aldhabi" pitchFamily="2" charset="-78"/>
              </a:rPr>
              <a:t>unravel their truths,</a:t>
            </a:r>
          </a:p>
          <a:p>
            <a:r>
              <a:rPr lang="en-US" sz="1300" dirty="0">
                <a:latin typeface="Abadi" panose="020B0604020104020204" pitchFamily="34" charset="0"/>
                <a:cs typeface="Aldhabi" pitchFamily="2" charset="-78"/>
              </a:rPr>
              <a:t>and learn from their hardships. </a:t>
            </a:r>
          </a:p>
          <a:p>
            <a:r>
              <a:rPr lang="en-US" sz="1300" dirty="0">
                <a:latin typeface="Abadi" panose="020B0604020104020204" pitchFamily="34" charset="0"/>
                <a:cs typeface="Aldhabi" pitchFamily="2" charset="-78"/>
              </a:rPr>
              <a:t>They choose me </a:t>
            </a:r>
          </a:p>
          <a:p>
            <a:r>
              <a:rPr lang="en-US" sz="1300" dirty="0">
                <a:latin typeface="Abadi" panose="020B0604020104020204" pitchFamily="34" charset="0"/>
                <a:cs typeface="Aldhabi" pitchFamily="2" charset="-78"/>
              </a:rPr>
              <a:t>To inspire and encourage </a:t>
            </a:r>
          </a:p>
          <a:p>
            <a:r>
              <a:rPr lang="en-US" sz="1300" dirty="0">
                <a:latin typeface="Abadi" panose="020B0604020104020204" pitchFamily="34" charset="0"/>
                <a:cs typeface="Aldhabi" pitchFamily="2" charset="-78"/>
              </a:rPr>
              <a:t>others with their stories,</a:t>
            </a:r>
          </a:p>
          <a:p>
            <a:r>
              <a:rPr lang="en-US" sz="1300" dirty="0">
                <a:latin typeface="Abadi" panose="020B0604020104020204" pitchFamily="34" charset="0"/>
                <a:cs typeface="Aldhabi" pitchFamily="2" charset="-78"/>
              </a:rPr>
              <a:t>They chose me</a:t>
            </a:r>
          </a:p>
          <a:p>
            <a:r>
              <a:rPr lang="en-US" sz="1300" dirty="0">
                <a:latin typeface="Abadi" panose="020B0604020104020204" pitchFamily="34" charset="0"/>
                <a:cs typeface="Aldhabi" pitchFamily="2" charset="-78"/>
              </a:rPr>
              <a:t>To keep their possessions,</a:t>
            </a:r>
          </a:p>
          <a:p>
            <a:r>
              <a:rPr lang="en-US" sz="1300" dirty="0">
                <a:latin typeface="Abadi" panose="020B0604020104020204" pitchFamily="34" charset="0"/>
                <a:cs typeface="Aldhabi" pitchFamily="2" charset="-78"/>
              </a:rPr>
              <a:t>handle them with respect,</a:t>
            </a:r>
          </a:p>
          <a:p>
            <a:r>
              <a:rPr lang="en-US" sz="1300" dirty="0">
                <a:latin typeface="Abadi" panose="020B0604020104020204" pitchFamily="34" charset="0"/>
                <a:cs typeface="Aldhabi" pitchFamily="2" charset="-78"/>
              </a:rPr>
              <a:t>and share them with family. </a:t>
            </a:r>
          </a:p>
          <a:p>
            <a:r>
              <a:rPr lang="en-US" sz="1300" dirty="0">
                <a:latin typeface="Abadi" panose="020B0604020104020204" pitchFamily="34" charset="0"/>
                <a:cs typeface="Aldhabi" pitchFamily="2" charset="-78"/>
              </a:rPr>
              <a:t>My ancestors chose me. </a:t>
            </a:r>
          </a:p>
          <a:p>
            <a:r>
              <a:rPr lang="en-US" sz="1300" dirty="0">
                <a:latin typeface="Abadi" panose="020B0604020104020204" pitchFamily="34" charset="0"/>
                <a:cs typeface="Aldhabi" pitchFamily="2" charset="-78"/>
              </a:rPr>
              <a:t> 		- s. </a:t>
            </a:r>
            <a:r>
              <a:rPr lang="en-US" sz="1300" dirty="0" err="1">
                <a:latin typeface="Abadi" panose="020B0604020104020204" pitchFamily="34" charset="0"/>
                <a:cs typeface="Aldhabi" pitchFamily="2" charset="-78"/>
              </a:rPr>
              <a:t>dickerson</a:t>
            </a:r>
            <a:r>
              <a:rPr lang="en-US" sz="1300" dirty="0">
                <a:latin typeface="Abadi" panose="020B0604020104020204" pitchFamily="34" charset="0"/>
                <a:cs typeface="Aldhabi" pitchFamily="2" charset="-78"/>
              </a:rPr>
              <a:t> </a:t>
            </a:r>
          </a:p>
        </p:txBody>
      </p:sp>
    </p:spTree>
    <p:extLst>
      <p:ext uri="{BB962C8B-B14F-4D97-AF65-F5344CB8AC3E}">
        <p14:creationId xmlns:p14="http://schemas.microsoft.com/office/powerpoint/2010/main" val="4262989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0DCF7A-5423-69D1-3462-70B70D42DE69}"/>
              </a:ext>
            </a:extLst>
          </p:cNvPr>
          <p:cNvPicPr>
            <a:picLocks noChangeAspect="1"/>
          </p:cNvPicPr>
          <p:nvPr/>
        </p:nvPicPr>
        <p:blipFill>
          <a:blip r:embed="rId2">
            <a:alphaModFix amt="9000"/>
          </a:blip>
          <a:stretch>
            <a:fillRect/>
          </a:stretch>
        </p:blipFill>
        <p:spPr>
          <a:xfrm rot="19602090">
            <a:off x="2134593" y="1216995"/>
            <a:ext cx="4665102" cy="6723438"/>
          </a:xfrm>
          <a:prstGeom prst="rect">
            <a:avLst/>
          </a:prstGeom>
        </p:spPr>
      </p:pic>
      <p:sp>
        <p:nvSpPr>
          <p:cNvPr id="4" name="Rectangle 3">
            <a:extLst>
              <a:ext uri="{FF2B5EF4-FFF2-40B4-BE49-F238E27FC236}">
                <a16:creationId xmlns:a16="http://schemas.microsoft.com/office/drawing/2014/main" id="{CB1EB093-5FEC-AA5A-6F75-80BF59809EDE}"/>
              </a:ext>
            </a:extLst>
          </p:cNvPr>
          <p:cNvSpPr/>
          <p:nvPr/>
        </p:nvSpPr>
        <p:spPr>
          <a:xfrm>
            <a:off x="2773695" y="8877"/>
            <a:ext cx="4154022" cy="338554"/>
          </a:xfrm>
          <a:prstGeom prst="rect">
            <a:avLst/>
          </a:prstGeom>
          <a:noFill/>
        </p:spPr>
        <p:txBody>
          <a:bodyPr wrap="none" lIns="91440" tIns="45720" rIns="91440" bIns="45720">
            <a:spAutoFit/>
          </a:bodyPr>
          <a:lstStyle/>
          <a:p>
            <a:pPr algn="ctr"/>
            <a:r>
              <a:rPr lang="en-US" sz="1600" b="1" cap="none" spc="0" dirty="0">
                <a:ln w="0"/>
                <a:solidFill>
                  <a:schemeClr val="tx1"/>
                </a:solidFill>
                <a:effectLst>
                  <a:outerShdw blurRad="38100" dist="19050" dir="2700000" algn="tl" rotWithShape="0">
                    <a:schemeClr val="dk1">
                      <a:alpha val="40000"/>
                    </a:schemeClr>
                  </a:outerShdw>
                </a:effectLst>
              </a:rPr>
              <a:t>Book Corner  - Author Thomas Nelso</a:t>
            </a:r>
            <a:r>
              <a:rPr lang="en-US" sz="1600" b="1" dirty="0">
                <a:ln w="0"/>
                <a:effectLst>
                  <a:outerShdw blurRad="38100" dist="19050" dir="2700000" algn="tl" rotWithShape="0">
                    <a:schemeClr val="dk1">
                      <a:alpha val="40000"/>
                    </a:schemeClr>
                  </a:outerShdw>
                </a:effectLst>
              </a:rPr>
              <a:t>n Conrad </a:t>
            </a:r>
            <a:r>
              <a:rPr lang="en-US" sz="1600" b="1" cap="none" spc="0" dirty="0">
                <a:ln w="0"/>
                <a:solidFill>
                  <a:schemeClr val="tx1"/>
                </a:solidFill>
                <a:effectLst>
                  <a:outerShdw blurRad="38100" dist="19050" dir="2700000" algn="tl" rotWithShape="0">
                    <a:schemeClr val="dk1">
                      <a:alpha val="40000"/>
                    </a:schemeClr>
                  </a:outerShdw>
                </a:effectLst>
              </a:rPr>
              <a:t> </a:t>
            </a:r>
          </a:p>
        </p:txBody>
      </p:sp>
      <p:pic>
        <p:nvPicPr>
          <p:cNvPr id="20" name="Picture 19">
            <a:extLst>
              <a:ext uri="{FF2B5EF4-FFF2-40B4-BE49-F238E27FC236}">
                <a16:creationId xmlns:a16="http://schemas.microsoft.com/office/drawing/2014/main" id="{1BADF437-7BF6-C6EF-591B-4A978EFD34B8}"/>
              </a:ext>
            </a:extLst>
          </p:cNvPr>
          <p:cNvPicPr>
            <a:picLocks noChangeAspect="1"/>
          </p:cNvPicPr>
          <p:nvPr/>
        </p:nvPicPr>
        <p:blipFill>
          <a:blip r:embed="rId3"/>
          <a:stretch>
            <a:fillRect/>
          </a:stretch>
        </p:blipFill>
        <p:spPr>
          <a:xfrm>
            <a:off x="-166" y="295252"/>
            <a:ext cx="768909" cy="193092"/>
          </a:xfrm>
          <a:prstGeom prst="rect">
            <a:avLst/>
          </a:prstGeom>
        </p:spPr>
      </p:pic>
      <p:pic>
        <p:nvPicPr>
          <p:cNvPr id="21" name="Picture 20">
            <a:extLst>
              <a:ext uri="{FF2B5EF4-FFF2-40B4-BE49-F238E27FC236}">
                <a16:creationId xmlns:a16="http://schemas.microsoft.com/office/drawing/2014/main" id="{D3360E4A-3A2E-556B-5091-D30CD1650438}"/>
              </a:ext>
            </a:extLst>
          </p:cNvPr>
          <p:cNvPicPr>
            <a:picLocks noChangeAspect="1"/>
          </p:cNvPicPr>
          <p:nvPr/>
        </p:nvPicPr>
        <p:blipFill>
          <a:blip r:embed="rId3"/>
          <a:stretch>
            <a:fillRect/>
          </a:stretch>
        </p:blipFill>
        <p:spPr>
          <a:xfrm>
            <a:off x="287506" y="29277"/>
            <a:ext cx="768909" cy="193092"/>
          </a:xfrm>
          <a:prstGeom prst="rect">
            <a:avLst/>
          </a:prstGeom>
        </p:spPr>
      </p:pic>
      <p:sp>
        <p:nvSpPr>
          <p:cNvPr id="15" name="TextBox 14">
            <a:extLst>
              <a:ext uri="{FF2B5EF4-FFF2-40B4-BE49-F238E27FC236}">
                <a16:creationId xmlns:a16="http://schemas.microsoft.com/office/drawing/2014/main" id="{0EC7A756-26CA-D454-B770-B88FC1A83854}"/>
              </a:ext>
            </a:extLst>
          </p:cNvPr>
          <p:cNvSpPr txBox="1"/>
          <p:nvPr/>
        </p:nvSpPr>
        <p:spPr>
          <a:xfrm>
            <a:off x="2757702" y="310179"/>
            <a:ext cx="4186009" cy="9233297"/>
          </a:xfrm>
          <a:prstGeom prst="rect">
            <a:avLst/>
          </a:prstGeom>
          <a:noFill/>
        </p:spPr>
        <p:txBody>
          <a:bodyPr wrap="square">
            <a:spAutoFit/>
          </a:bodyPr>
          <a:lstStyle/>
          <a:p>
            <a:pPr marL="0" marR="0"/>
            <a:r>
              <a:rPr lang="en-US" sz="11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In 1861, Thomas </a:t>
            </a:r>
            <a:r>
              <a:rPr lang="en-US" sz="1100" kern="100" dirty="0">
                <a:effectLst/>
                <a:latin typeface="Times New Roman" panose="02020603050405020304" pitchFamily="18" charset="0"/>
                <a:ea typeface="Aptos" panose="020B0004020202020204" pitchFamily="34" charset="0"/>
                <a:cs typeface="Times New Roman" panose="02020603050405020304" pitchFamily="18" charset="0"/>
              </a:rPr>
              <a:t>Nelson Conrad enlisted as a chaplain in the Confederate army. Assigned as a scout for the 3rd Virginia Cavalry, the 24-year-old Methodist preacher often made use of his chaplain garb when crossing into Union lines.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11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r>
              <a:rPr lang="en-US" sz="1100" kern="100" dirty="0">
                <a:effectLst/>
                <a:latin typeface="Times New Roman" panose="02020603050405020304" pitchFamily="18" charset="0"/>
                <a:ea typeface="Aptos" panose="020B0004020202020204" pitchFamily="34" charset="0"/>
                <a:cs typeface="Times New Roman" panose="02020603050405020304" pitchFamily="18" charset="0"/>
              </a:rPr>
              <a:t>		Once Conrad began operating in Washington, D.C., he 		established a spy operation in the Van Ness house, a 		mansion owned by a Confederate sympathizer and 		located near the White House and government offices. 		A contact at the War Department aided Conrad’s 			efforts to acquire information about the composition `1		and movement of Union forces. Conrad also routinely forwarded Northern newspapers that provided accounts of Union Army activities to Confederate military leaders in Richmond.</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11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1100" kern="100" dirty="0">
                <a:effectLst/>
                <a:latin typeface="Times New Roman" panose="02020603050405020304" pitchFamily="18" charset="0"/>
                <a:ea typeface="Aptos" panose="020B0004020202020204" pitchFamily="34" charset="0"/>
                <a:cs typeface="Times New Roman" panose="02020603050405020304" pitchFamily="18" charset="0"/>
              </a:rPr>
              <a:t>The intelligence Conrad provided proved useful to the South in several major battles of the war. That included documents he furnished to Confederate General Robert E. Lee about Union Army activities during the Seven Days Battle in mid-1862, enabling Lee’s army to outmaneuver the stronger Union forces. Later that year, Conrad learned of Union Army plans to march south through Fredericksburg, Virginia, where Lee was headquartered. It was one of several reports Lee received about the advancing Northern forces, and in the subsequent Battle of Fredericksburg, the Confederates won their most lopsided victory of the war.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11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11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Conrad proved an elusive spy and often succeeded in evading arrest or escaping from his captors. Detained in August 1862 on charges of communicating with the enemy and recruiting soldiers for the Confederate Army, Conrad was sent to the Old Capitol Prison in Washington, D.C., from where he was later paroled. In late 1863, Lafayette Baker, the head of Union intelligence, moved to arrest the spy but was foiled when Conrad was tipped off by a Southern agent in Baker’s employ. The following year, Conrad was captured a second time and imprisoned in southern Maryland, but after feigning illness, he once again managed to escape.</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11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1100" kern="100" dirty="0">
                <a:effectLst/>
                <a:latin typeface="Times New Roman" panose="02020603050405020304" pitchFamily="18" charset="0"/>
                <a:ea typeface="Aptos" panose="020B0004020202020204" pitchFamily="34" charset="0"/>
                <a:cs typeface="Times New Roman" panose="02020603050405020304" pitchFamily="18" charset="0"/>
              </a:rPr>
              <a:t>In the fall of 1864, Conrad concocted a brazen plot to kidnap President Lincoln and exchange him for Confederate prisoners in the North. He abandoned his plans after finding the President too well-guarded. Ironically, Conrad was arrested a final time in April 1865 for suspected involvement in the assassination of Lincoln, merely because of his resemblance to John Wilkes Booth. He was later released.</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11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r>
              <a:rPr lang="en-US" sz="1100" kern="100" dirty="0">
                <a:effectLst/>
                <a:latin typeface="Times New Roman" panose="02020603050405020304" pitchFamily="18" charset="0"/>
                <a:ea typeface="Aptos" panose="020B0004020202020204" pitchFamily="34" charset="0"/>
                <a:cs typeface="Times New Roman" panose="02020603050405020304" pitchFamily="18" charset="0"/>
              </a:rPr>
              <a:t>Conrad’s espionage over the course of the war was so valued that Confederate President Jefferson Davis wrote him a personal note stating: “Please accept my thanks for the zealous and patriotic manner in which you have lately served the Confederacy by going within the enemy’s lines.” Conrad survived the war and later became an English professor—and eventually, president—at a college in Blacksburg, Virginia, the predecessor to the Virginia Polytechnic Institute (Virginia Tech). He died in 1883.</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11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B2A99543-D4D5-265B-28D8-36249FD0C281}"/>
              </a:ext>
            </a:extLst>
          </p:cNvPr>
          <p:cNvPicPr>
            <a:picLocks noChangeAspect="1"/>
          </p:cNvPicPr>
          <p:nvPr/>
        </p:nvPicPr>
        <p:blipFill>
          <a:blip r:embed="rId4"/>
          <a:stretch>
            <a:fillRect/>
          </a:stretch>
        </p:blipFill>
        <p:spPr>
          <a:xfrm>
            <a:off x="2841069" y="1174050"/>
            <a:ext cx="871061" cy="1177059"/>
          </a:xfrm>
          <a:prstGeom prst="rect">
            <a:avLst/>
          </a:prstGeom>
        </p:spPr>
      </p:pic>
      <p:pic>
        <p:nvPicPr>
          <p:cNvPr id="22" name="Picture 21" descr="A group of women sitting at a table&#10;&#10;AI-generated content may be incorrect.">
            <a:extLst>
              <a:ext uri="{FF2B5EF4-FFF2-40B4-BE49-F238E27FC236}">
                <a16:creationId xmlns:a16="http://schemas.microsoft.com/office/drawing/2014/main" id="{F7511D49-2541-7F76-9938-D4FCE9CC4F7D}"/>
              </a:ext>
            </a:extLst>
          </p:cNvPr>
          <p:cNvPicPr>
            <a:picLocks noChangeAspect="1"/>
          </p:cNvPicPr>
          <p:nvPr/>
        </p:nvPicPr>
        <p:blipFill>
          <a:blip r:embed="rId5"/>
          <a:stretch>
            <a:fillRect/>
          </a:stretch>
        </p:blipFill>
        <p:spPr>
          <a:xfrm>
            <a:off x="-34998" y="4915338"/>
            <a:ext cx="2769381" cy="2077036"/>
          </a:xfrm>
          <a:prstGeom prst="rect">
            <a:avLst/>
          </a:prstGeom>
        </p:spPr>
      </p:pic>
      <p:pic>
        <p:nvPicPr>
          <p:cNvPr id="24" name="Picture 23" descr="A group of women sitting at a round table&#10;&#10;AI-generated content may be incorrect.">
            <a:extLst>
              <a:ext uri="{FF2B5EF4-FFF2-40B4-BE49-F238E27FC236}">
                <a16:creationId xmlns:a16="http://schemas.microsoft.com/office/drawing/2014/main" id="{A3CD3A3D-9B8F-E300-3262-C603B1BE0E0E}"/>
              </a:ext>
            </a:extLst>
          </p:cNvPr>
          <p:cNvPicPr>
            <a:picLocks noChangeAspect="1"/>
          </p:cNvPicPr>
          <p:nvPr/>
        </p:nvPicPr>
        <p:blipFill>
          <a:blip r:embed="rId6"/>
          <a:stretch>
            <a:fillRect/>
          </a:stretch>
        </p:blipFill>
        <p:spPr>
          <a:xfrm>
            <a:off x="-32791" y="2795036"/>
            <a:ext cx="2744662" cy="2058497"/>
          </a:xfrm>
          <a:prstGeom prst="rect">
            <a:avLst/>
          </a:prstGeom>
        </p:spPr>
      </p:pic>
      <p:pic>
        <p:nvPicPr>
          <p:cNvPr id="25" name="Picture 24" descr="A group of people posing for a photo&#10;&#10;AI-generated content may be incorrect.">
            <a:extLst>
              <a:ext uri="{FF2B5EF4-FFF2-40B4-BE49-F238E27FC236}">
                <a16:creationId xmlns:a16="http://schemas.microsoft.com/office/drawing/2014/main" id="{07D77AA5-FEDE-FD2E-BA5C-4D73981B83C8}"/>
              </a:ext>
            </a:extLst>
          </p:cNvPr>
          <p:cNvPicPr>
            <a:picLocks noChangeAspect="1"/>
          </p:cNvPicPr>
          <p:nvPr/>
        </p:nvPicPr>
        <p:blipFill>
          <a:blip r:embed="rId7"/>
          <a:stretch>
            <a:fillRect/>
          </a:stretch>
        </p:blipFill>
        <p:spPr>
          <a:xfrm>
            <a:off x="-32791" y="1216983"/>
            <a:ext cx="2709129" cy="1493031"/>
          </a:xfrm>
          <a:prstGeom prst="rect">
            <a:avLst/>
          </a:prstGeom>
        </p:spPr>
      </p:pic>
      <p:sp>
        <p:nvSpPr>
          <p:cNvPr id="26" name="Rectangle 25">
            <a:extLst>
              <a:ext uri="{FF2B5EF4-FFF2-40B4-BE49-F238E27FC236}">
                <a16:creationId xmlns:a16="http://schemas.microsoft.com/office/drawing/2014/main" id="{E8684236-6EF9-39B6-7929-208605F91830}"/>
              </a:ext>
            </a:extLst>
          </p:cNvPr>
          <p:cNvSpPr/>
          <p:nvPr/>
        </p:nvSpPr>
        <p:spPr>
          <a:xfrm>
            <a:off x="-50558" y="206518"/>
            <a:ext cx="2744662" cy="954107"/>
          </a:xfrm>
          <a:prstGeom prst="rect">
            <a:avLst/>
          </a:prstGeom>
          <a:noFill/>
        </p:spPr>
        <p:txBody>
          <a:bodyPr wrap="square" lIns="91440" tIns="45720" rIns="91440" bIns="45720">
            <a:spAutoFit/>
          </a:bodyPr>
          <a:lstStyle/>
          <a:p>
            <a:pPr algn="ctr"/>
            <a:r>
              <a:rPr lang="en-US" sz="1400" b="0" cap="none" spc="0" dirty="0">
                <a:ln w="0"/>
                <a:solidFill>
                  <a:schemeClr val="tx1"/>
                </a:solidFill>
                <a:effectLst>
                  <a:outerShdw blurRad="38100" dist="19050" dir="2700000" algn="tl" rotWithShape="0">
                    <a:schemeClr val="dk1">
                      <a:alpha val="40000"/>
                    </a:schemeClr>
                  </a:outerShdw>
                </a:effectLst>
              </a:rPr>
              <a:t>Virginia Division </a:t>
            </a:r>
          </a:p>
          <a:p>
            <a:pPr algn="ctr"/>
            <a:r>
              <a:rPr lang="en-US" sz="1400" b="0" cap="none" spc="0" dirty="0">
                <a:ln w="0"/>
                <a:solidFill>
                  <a:schemeClr val="tx1"/>
                </a:solidFill>
                <a:effectLst>
                  <a:outerShdw blurRad="38100" dist="19050" dir="2700000" algn="tl" rotWithShape="0">
                    <a:schemeClr val="dk1">
                      <a:alpha val="40000"/>
                    </a:schemeClr>
                  </a:outerShdw>
                </a:effectLst>
              </a:rPr>
              <a:t>Great-Great Granddaughter </a:t>
            </a:r>
          </a:p>
          <a:p>
            <a:pPr algn="ctr"/>
            <a:r>
              <a:rPr lang="en-US" sz="1400" b="0" cap="none" spc="0" dirty="0">
                <a:ln w="0"/>
                <a:solidFill>
                  <a:schemeClr val="tx1"/>
                </a:solidFill>
                <a:effectLst>
                  <a:outerShdw blurRad="38100" dist="19050" dir="2700000" algn="tl" rotWithShape="0">
                    <a:schemeClr val="dk1">
                      <a:alpha val="40000"/>
                    </a:schemeClr>
                  </a:outerShdw>
                </a:effectLst>
              </a:rPr>
              <a:t>Club Breakfast </a:t>
            </a:r>
          </a:p>
          <a:p>
            <a:pPr algn="ctr"/>
            <a:r>
              <a:rPr lang="en-US" sz="1400" b="0" cap="none" spc="0" dirty="0">
                <a:ln w="0"/>
                <a:solidFill>
                  <a:schemeClr val="tx1"/>
                </a:solidFill>
                <a:effectLst>
                  <a:outerShdw blurRad="38100" dist="19050" dir="2700000" algn="tl" rotWithShape="0">
                    <a:schemeClr val="dk1">
                      <a:alpha val="40000"/>
                    </a:schemeClr>
                  </a:outerShdw>
                </a:effectLst>
              </a:rPr>
              <a:t>October 5, 2025</a:t>
            </a:r>
          </a:p>
        </p:txBody>
      </p:sp>
      <p:sp>
        <p:nvSpPr>
          <p:cNvPr id="29" name="TextBox 28">
            <a:extLst>
              <a:ext uri="{FF2B5EF4-FFF2-40B4-BE49-F238E27FC236}">
                <a16:creationId xmlns:a16="http://schemas.microsoft.com/office/drawing/2014/main" id="{9A0AE64C-ADF6-472E-7E02-10EAEB525C4B}"/>
              </a:ext>
            </a:extLst>
          </p:cNvPr>
          <p:cNvSpPr txBox="1"/>
          <p:nvPr/>
        </p:nvSpPr>
        <p:spPr>
          <a:xfrm>
            <a:off x="-34998" y="7294152"/>
            <a:ext cx="2891470" cy="1292662"/>
          </a:xfrm>
          <a:prstGeom prst="rect">
            <a:avLst/>
          </a:prstGeom>
          <a:noFill/>
        </p:spPr>
        <p:txBody>
          <a:bodyPr wrap="square">
            <a:spAutoFit/>
          </a:bodyPr>
          <a:lstStyle/>
          <a:p>
            <a:pPr marR="0" lvl="0" algn="ctr">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2023-2025 Officers </a:t>
            </a:r>
          </a:p>
          <a:p>
            <a:pPr marR="0" lvl="0">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Teresa Roane - President</a:t>
            </a:r>
          </a:p>
          <a:p>
            <a:pPr marR="0" lvl="0">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Karen Grigg -Vice President</a:t>
            </a:r>
          </a:p>
          <a:p>
            <a:pPr marR="0" lvl="0">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Treasurer – Therese DeSanto </a:t>
            </a:r>
          </a:p>
          <a:p>
            <a:pPr marR="0" lvl="0">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Recording Secretary- </a:t>
            </a:r>
            <a:r>
              <a:rPr lang="en-US" sz="1100" dirty="0" err="1">
                <a:effectLst/>
                <a:latin typeface="Arial" panose="020B0604020202020204" pitchFamily="34" charset="0"/>
                <a:ea typeface="Calibri" panose="020F0502020204030204" pitchFamily="34" charset="0"/>
                <a:cs typeface="Arial" panose="020B0604020202020204" pitchFamily="34" charset="0"/>
              </a:rPr>
              <a:t>Milbrey</a:t>
            </a:r>
            <a:r>
              <a:rPr lang="en-US" sz="1100" dirty="0">
                <a:effectLst/>
                <a:latin typeface="Arial" panose="020B0604020202020204" pitchFamily="34" charset="0"/>
                <a:ea typeface="Calibri" panose="020F0502020204030204" pitchFamily="34" charset="0"/>
                <a:cs typeface="Arial" panose="020B0604020202020204" pitchFamily="34" charset="0"/>
              </a:rPr>
              <a:t> </a:t>
            </a:r>
            <a:r>
              <a:rPr lang="en-US" sz="1100" dirty="0" err="1">
                <a:effectLst/>
                <a:latin typeface="Arial" panose="020B0604020202020204" pitchFamily="34" charset="0"/>
                <a:ea typeface="Calibri" panose="020F0502020204030204" pitchFamily="34" charset="0"/>
                <a:cs typeface="Arial" panose="020B0604020202020204" pitchFamily="34" charset="0"/>
              </a:rPr>
              <a:t>Bartholow</a:t>
            </a:r>
            <a:r>
              <a:rPr lang="en-US" sz="1100" dirty="0">
                <a:effectLst/>
                <a:latin typeface="Arial" panose="020B0604020202020204" pitchFamily="34" charset="0"/>
                <a:ea typeface="Calibri" panose="020F0502020204030204" pitchFamily="34" charset="0"/>
                <a:cs typeface="Arial" panose="020B0604020202020204" pitchFamily="34" charset="0"/>
              </a:rPr>
              <a:t> </a:t>
            </a:r>
          </a:p>
          <a:p>
            <a:pPr marR="0" lvl="0">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Historian – </a:t>
            </a: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Jo Ann </a:t>
            </a:r>
            <a:r>
              <a:rPr lang="en-US" sz="1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Fickling</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Chaplain – Dawn Diehl </a:t>
            </a:r>
          </a:p>
        </p:txBody>
      </p:sp>
    </p:spTree>
    <p:extLst>
      <p:ext uri="{BB962C8B-B14F-4D97-AF65-F5344CB8AC3E}">
        <p14:creationId xmlns:p14="http://schemas.microsoft.com/office/powerpoint/2010/main" val="4472119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2333</TotalTime>
  <Words>1078</Words>
  <Application>Microsoft Macintosh PowerPoint</Application>
  <PresentationFormat>On-screen Show (4:3)</PresentationFormat>
  <Paragraphs>63</Paragraphs>
  <Slides>2</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vt:i4>
      </vt:variant>
    </vt:vector>
  </HeadingPairs>
  <TitlesOfParts>
    <vt:vector size="13" baseType="lpstr">
      <vt:lpstr>Abadi</vt:lpstr>
      <vt:lpstr>Abadi MT Condensed Light</vt:lpstr>
      <vt:lpstr>Aptos</vt:lpstr>
      <vt:lpstr>Arial</vt:lpstr>
      <vt:lpstr>Calibri</vt:lpstr>
      <vt:lpstr>Calibri Light</vt:lpstr>
      <vt:lpstr>Georgia</vt:lpstr>
      <vt:lpstr>Roboto</vt:lpstr>
      <vt:lpstr>Tahoma</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Therese DeSanto</dc:creator>
  <cp:lastModifiedBy>Therese DeSanto</cp:lastModifiedBy>
  <cp:revision>35</cp:revision>
  <cp:lastPrinted>2024-10-01T00:45:04Z</cp:lastPrinted>
  <dcterms:created xsi:type="dcterms:W3CDTF">2024-02-25T01:57:02Z</dcterms:created>
  <dcterms:modified xsi:type="dcterms:W3CDTF">2025-03-14T01:53:58Z</dcterms:modified>
</cp:coreProperties>
</file>